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6"/>
  </p:notesMasterIdLst>
  <p:sldIdLst>
    <p:sldId id="279" r:id="rId2"/>
    <p:sldId id="315" r:id="rId3"/>
    <p:sldId id="316" r:id="rId4"/>
    <p:sldId id="317" r:id="rId5"/>
    <p:sldId id="299" r:id="rId6"/>
    <p:sldId id="301" r:id="rId7"/>
    <p:sldId id="300" r:id="rId8"/>
    <p:sldId id="262" r:id="rId9"/>
    <p:sldId id="302" r:id="rId10"/>
    <p:sldId id="306" r:id="rId11"/>
    <p:sldId id="303" r:id="rId12"/>
    <p:sldId id="307" r:id="rId13"/>
    <p:sldId id="304" r:id="rId14"/>
    <p:sldId id="308" r:id="rId15"/>
    <p:sldId id="260" r:id="rId16"/>
    <p:sldId id="305" r:id="rId17"/>
    <p:sldId id="265" r:id="rId18"/>
    <p:sldId id="266" r:id="rId19"/>
    <p:sldId id="267" r:id="rId20"/>
    <p:sldId id="268" r:id="rId21"/>
    <p:sldId id="293" r:id="rId22"/>
    <p:sldId id="269" r:id="rId23"/>
    <p:sldId id="275" r:id="rId24"/>
    <p:sldId id="273" r:id="rId25"/>
    <p:sldId id="282" r:id="rId26"/>
    <p:sldId id="294" r:id="rId27"/>
    <p:sldId id="309" r:id="rId28"/>
    <p:sldId id="313" r:id="rId29"/>
    <p:sldId id="296" r:id="rId30"/>
    <p:sldId id="310" r:id="rId31"/>
    <p:sldId id="311" r:id="rId32"/>
    <p:sldId id="312" r:id="rId33"/>
    <p:sldId id="297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66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180" autoAdjust="0"/>
  </p:normalViewPr>
  <p:slideViewPr>
    <p:cSldViewPr>
      <p:cViewPr varScale="1">
        <p:scale>
          <a:sx n="63" d="100"/>
          <a:sy n="63" d="100"/>
        </p:scale>
        <p:origin x="20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3D6151E-B4C7-4BB2-AAEF-A2EC7341AC2A}" type="datetimeFigureOut">
              <a:rPr lang="nl-NL"/>
              <a:pPr>
                <a:defRPr/>
              </a:pPr>
              <a:t>6-9-2022</a:t>
            </a:fld>
            <a:endParaRPr lang="nl-N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4EC0E-12E6-4017-ABEC-71C9FF688E2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35488" cy="3402013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2763"/>
            <a:ext cx="5019675" cy="411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De behandeling bestaat uit het verminderen van oorzakelijke factoren: voorkomen huid-ophuid contact, -drooghouden van huidplooien, - verminderen van transpiratie.</a:t>
            </a:r>
          </a:p>
          <a:p>
            <a:r>
              <a:rPr lang="nl-NL" altLang="nl-NL"/>
              <a:t>Adviseren en informeren van client/patient/mantelzorger</a:t>
            </a:r>
          </a:p>
          <a:p>
            <a:r>
              <a:rPr lang="nl-NL" altLang="nl-NL"/>
              <a:t>Herstel van de huid</a:t>
            </a:r>
          </a:p>
          <a:p>
            <a:r>
              <a:rPr lang="nl-NL" altLang="nl-NL"/>
              <a:t>Behandeling van infectie, uit systematic rewiews blijkt behandeling met econazol effectief</a:t>
            </a:r>
          </a:p>
          <a:p>
            <a:r>
              <a:rPr lang="nl-NL" altLang="nl-NL"/>
              <a:t>Richtlijn geeft aan dat bij tekenen van infectie deze in 1</a:t>
            </a:r>
            <a:r>
              <a:rPr lang="nl-NL" altLang="nl-NL" baseline="30000"/>
              <a:t>ste</a:t>
            </a:r>
            <a:r>
              <a:rPr lang="nl-NL" altLang="nl-NL"/>
              <a:t> instantie behandeld dient te worden als een schimmelinfect</a:t>
            </a:r>
            <a:br>
              <a:rPr lang="nl-NL" altLang="nl-NL"/>
            </a:br>
            <a:endParaRPr lang="nl-NL" altLang="nl-NL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BD3E0-18A2-47CA-BE9D-8E9B1BA8B69C}" type="slidenum">
              <a:rPr lang="nl-NL" altLang="nl-NL" smtClean="0"/>
              <a:pPr>
                <a:spcBef>
                  <a:spcPct val="0"/>
                </a:spcBef>
              </a:pPr>
              <a:t>21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Bij donkere huidtypen is fase 1 moeilijk te herkeen, ga op klachten van patient af.</a:t>
            </a:r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50B71E-9CD5-4E65-A7CE-7FD06561F553}" type="slidenum">
              <a:rPr lang="nl-NL" altLang="nl-NL" smtClean="0"/>
              <a:pPr>
                <a:spcBef>
                  <a:spcPct val="0"/>
                </a:spcBef>
              </a:pPr>
              <a:t>22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Naast kenmerken uit fase 3, is hier een kapotte huid zichtbaar met een wit beslag of geel/groen exsudaat (afhankelijk van micro organisme). </a:t>
            </a:r>
          </a:p>
          <a:p>
            <a:r>
              <a:rPr lang="nl-NL" altLang="nl-NL"/>
              <a:t>Pijnklachten staan meer voorop dan jeuk.</a:t>
            </a:r>
          </a:p>
          <a:p>
            <a:r>
              <a:rPr lang="nl-NL" altLang="nl-NL"/>
              <a:t>Samenstellers van de richtlijn gaan ervan uit dat smetten beperkt blijft tot oppervlakkige huidontstekingen en een symptoom als koorts wordt niet waargenomen.</a:t>
            </a: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7C735E-9E04-4EF2-BD5A-BDDE44AB8959}" type="slidenum">
              <a:rPr lang="nl-NL" altLang="nl-NL" smtClean="0"/>
              <a:pPr>
                <a:spcBef>
                  <a:spcPct val="0"/>
                </a:spcBef>
              </a:pPr>
              <a:t>23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/>
              <a:t>http://continentie.venvn.nl/Portals/20/Richtlijnen/praktijkkaart_preventie_smetten_2011.pdf</a:t>
            </a:r>
          </a:p>
          <a:p>
            <a:endParaRPr lang="nl-NL" altLang="nl-NL"/>
          </a:p>
          <a:p>
            <a:r>
              <a:rPr lang="nl-NL" altLang="nl-NL"/>
              <a:t>Smetten= intertrigo</a:t>
            </a:r>
            <a:br>
              <a:rPr lang="nl-NL" altLang="nl-NL"/>
            </a:br>
            <a:r>
              <a:rPr lang="nl-NL" altLang="nl-NL"/>
              <a:t>smetten is ontsteking van huidplooien</a:t>
            </a:r>
            <a:endParaRPr lang="nl-NL" altLang="en-US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8CD632-D1C4-45C9-8192-57BC76EA21E6}" type="slidenum">
              <a:rPr lang="nl-NL" altLang="nl-NL" smtClean="0">
                <a:latin typeface="Calibri" panose="020F0502020204030204" pitchFamily="34" charset="0"/>
              </a:rPr>
              <a:pPr/>
              <a:t>4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Uit de lpz meting blijkt dat patienten met diabetes mellitus ook een verhoogd risico lopen.</a:t>
            </a:r>
          </a:p>
          <a:p>
            <a:r>
              <a:rPr lang="nl-NL" altLang="nl-NL"/>
              <a:t>Minder persoonlijke hygiene.</a:t>
            </a:r>
            <a:br>
              <a:rPr lang="nl-NL" altLang="nl-NL"/>
            </a:br>
            <a:r>
              <a:rPr lang="nl-NL" altLang="nl-NL"/>
              <a:t>Adl afhankelijke personen</a:t>
            </a: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AB890B-D644-41C0-B372-89BA7824EC04}" type="slidenum">
              <a:rPr lang="nl-NL" altLang="nl-NL" smtClean="0"/>
              <a:pPr>
                <a:spcBef>
                  <a:spcPct val="0"/>
                </a:spcBef>
              </a:pPr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4CAF1A-5B4A-4332-BD59-762505D25514}" type="slidenum">
              <a:rPr lang="nl-NL" altLang="nl-NL" smtClean="0">
                <a:latin typeface="Calibri" panose="020F0502020204030204" pitchFamily="34" charset="0"/>
              </a:rPr>
              <a:pPr/>
              <a:t>9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6259B-41D8-456E-A6EF-24649EC6D224}" type="slidenum">
              <a:rPr lang="nl-NL" altLang="nl-NL" smtClean="0">
                <a:latin typeface="Calibri" panose="020F0502020204030204" pitchFamily="34" charset="0"/>
              </a:rPr>
              <a:pPr/>
              <a:t>11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Op basis van de objectieve en subjectieve symptomen kan een verzorgende of verpleegkundige zelfstandig de diagnose smetten stellen. Waarna er gestart kan worden met intensivering preventieve maatregelen en/of behandeling. Bij twijfel of fase ¾ van smetten is een consult van een meer deskundige noodzakelijk. Binnen de wever is dit een medicus.</a:t>
            </a:r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63D50-4524-4E9C-9418-70BAEF480CB4}" type="slidenum">
              <a:rPr lang="nl-NL" altLang="nl-NL" smtClean="0"/>
              <a:pPr>
                <a:spcBef>
                  <a:spcPct val="0"/>
                </a:spcBef>
              </a:pPr>
              <a:t>15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De geruwde zijde van engels pluksel is absorberend, vocht opname. </a:t>
            </a:r>
          </a:p>
          <a:p>
            <a:r>
              <a:rPr lang="nl-NL" altLang="nl-NL"/>
              <a:t>Ondergoed: bij voorkeur  met pijpen, dus liever geen string.</a:t>
            </a:r>
            <a:br>
              <a:rPr lang="nl-NL" altLang="nl-NL"/>
            </a:br>
            <a:r>
              <a:rPr lang="nl-NL" altLang="nl-NL"/>
              <a:t>Suspensoir= balzakdrager.</a:t>
            </a:r>
          </a:p>
          <a:p>
            <a:r>
              <a:rPr lang="nl-NL" altLang="nl-NL"/>
              <a:t>Katoenen pyama broek ipv. nachtjapon</a:t>
            </a: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417631-A312-436F-B34A-492138C02EC5}" type="slidenum">
              <a:rPr lang="nl-NL" altLang="nl-NL" smtClean="0"/>
              <a:pPr>
                <a:spcBef>
                  <a:spcPct val="0"/>
                </a:spcBef>
              </a:pPr>
              <a:t>17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Naast het toepassen van deze lokale middelen is het ook noodzakelijk om gebruik te maken van scheurlinnen, en absorberende kleding. Poeders, pasta geven kans op klontering</a:t>
            </a:r>
          </a:p>
          <a:p>
            <a:r>
              <a:rPr lang="nl-NL" altLang="nl-NL"/>
              <a:t>Fohn: kans op verbranding, uitdroging van de huid en verspreiding micro organisme</a:t>
            </a: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1100BB-0FFC-4A9D-AAB4-F6403FE03C1D}" type="slidenum">
              <a:rPr lang="nl-NL" altLang="nl-NL" smtClean="0"/>
              <a:pPr>
                <a:spcBef>
                  <a:spcPct val="0"/>
                </a:spcBef>
              </a:pPr>
              <a:t>19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Naast genoemde interventies is het van belang om aan client/mantelzorger informatie en advies te geven over smetten en mogelijke preventieve handelingen.</a:t>
            </a:r>
          </a:p>
          <a:p>
            <a:r>
              <a:rPr lang="nl-NL" altLang="nl-NL"/>
              <a:t>De preventieve maatregelen worden dagelijks geevalueerd op basis van het al dan niet optreden van symptomen.</a:t>
            </a:r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0BB4FB-C003-447D-BEE5-ED12F56EFFB1}" type="slidenum">
              <a:rPr lang="nl-NL" altLang="nl-NL" smtClean="0"/>
              <a:pPr>
                <a:spcBef>
                  <a:spcPct val="0"/>
                </a:spcBef>
              </a:pPr>
              <a:t>20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9BD1675-C731-43EB-AD26-19C0AD8E3EBA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7542E-4C54-4930-BFF8-7A26F66AC12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4742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C98A3-EDCC-4A23-8CBF-0DD0BF91012D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20E26-033D-49C5-AAF0-2360A89E21C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25254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7851B-CE2F-4CB4-B907-44C45951F6F9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E87EE-D87F-442A-B3E5-55B8807EBB2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096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A3F86-D62C-4D37-AB9E-A3F4F1DE1E19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F4E7E-D6FF-4D68-BCBD-DF5B48FBCF1F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591194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A6886-8CB8-495A-8ABD-36775AD9D495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ACD4-ACA5-4CE2-B2E2-57C092744A99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964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1DB4B-2866-4F52-93EE-54BAFFB566A4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2BA1F-4412-4B4D-83C6-4CA604110D4B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93269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7F27C-A54D-497A-B78B-3502D58A29E1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2E46F-2D70-49FC-8CF8-9BB385FA72F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152696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D64B4-081D-4336-A2EC-67A6F446DC29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261B0-5078-40F4-B381-D9D1DDAF758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93176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84D41-08FA-4BA2-A825-02E541E59A5E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E5178-DB13-489A-B47F-24976BA5ADA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829795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09909-E1DC-418F-8E16-F1F3EF8FC59B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9CF6-1942-434F-8AB1-4B8D2A7C2C1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093238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CEB7D-8C7E-439B-9AE2-85265CA44880}" type="slidenum">
              <a:rPr lang="sk-SK" altLang="nl-NL" smtClean="0"/>
              <a:pPr>
                <a:defRPr/>
              </a:pPr>
              <a:t>‹nr.›</a:t>
            </a:fld>
            <a:endParaRPr lang="sk-SK" alt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05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61D6C1D-D68A-4ADC-81DF-7C375DF859C4}" type="datetimeFigureOut">
              <a:rPr lang="nl-NL" smtClean="0"/>
              <a:pPr>
                <a:defRPr/>
              </a:pPr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0E99EAB-6FA7-4A5E-8A7D-EE8A2D4C88C3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ecubitus.be/richtlijnen/nl/vochtletsel_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6400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8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903663" y="273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557463" y="2722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781425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19" name="Text Box 19"/>
          <p:cNvSpPr txBox="1">
            <a:spLocks noChangeArrowheads="1"/>
          </p:cNvSpPr>
          <p:nvPr/>
        </p:nvSpPr>
        <p:spPr bwMode="auto">
          <a:xfrm>
            <a:off x="2667000" y="28194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3048000" y="2819400"/>
            <a:ext cx="4953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nl-NL" sz="2000" b="1" i="1"/>
          </a:p>
          <a:p>
            <a:pPr algn="ctr">
              <a:spcBef>
                <a:spcPct val="50000"/>
              </a:spcBef>
            </a:pPr>
            <a:endParaRPr lang="en-US" altLang="nl-NL" sz="2800" b="1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nl-NL" altLang="nl-NL" sz="2000" b="1" i="1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nl-NL" altLang="nl-NL" sz="2000" b="1" i="1">
              <a:solidFill>
                <a:schemeClr val="bg1"/>
              </a:solidFill>
            </a:endParaRPr>
          </a:p>
        </p:txBody>
      </p:sp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sz="6600" dirty="0"/>
              <a:t>Smetten</a:t>
            </a:r>
            <a:endParaRPr lang="nl-NL" dirty="0"/>
          </a:p>
        </p:txBody>
      </p:sp>
      <p:pic>
        <p:nvPicPr>
          <p:cNvPr id="1332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86125"/>
            <a:ext cx="2076450" cy="1600200"/>
          </a:xfrm>
        </p:spPr>
      </p:pic>
      <p:pic>
        <p:nvPicPr>
          <p:cNvPr id="13322" name="Picture 12" descr="http://www.huidarts.com/wp-content/uploads/2014/04/smetplek-Hu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616076"/>
            <a:ext cx="4827587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Behandeling smetten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Een of meerdere preventieve maatregelen min 2 dgs</a:t>
            </a:r>
          </a:p>
          <a:p>
            <a:pPr eaLnBrk="1" hangingPunct="1"/>
            <a:r>
              <a:rPr lang="nl-NL" altLang="en-US"/>
              <a:t>Felrode glanzende huid 2 dgs zinkoxide smeersel (oude resten eerst verwijderen) of barrière spray</a:t>
            </a:r>
          </a:p>
          <a:p>
            <a:pPr eaLnBrk="1" hangingPunct="1"/>
            <a:r>
              <a:rPr lang="nl-NL" altLang="en-US"/>
              <a:t>Raadpleeg deskundige bij twijfel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Smetten met nattende huid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>
          <a:xfrm>
            <a:off x="869156" y="3555256"/>
            <a:ext cx="6007100" cy="3632200"/>
          </a:xfrm>
        </p:spPr>
        <p:txBody>
          <a:bodyPr/>
          <a:lstStyle/>
          <a:p>
            <a:pPr eaLnBrk="1" hangingPunct="1"/>
            <a:r>
              <a:rPr lang="nl-NL" altLang="en-US" dirty="0"/>
              <a:t>Felrode, nattende en kapotte huid met verweking</a:t>
            </a:r>
          </a:p>
          <a:p>
            <a:pPr eaLnBrk="1" hangingPunct="1"/>
            <a:r>
              <a:rPr lang="nl-NL" altLang="en-US" dirty="0"/>
              <a:t>Erosies (</a:t>
            </a:r>
            <a:r>
              <a:rPr lang="nl-NL" altLang="nl-NL" dirty="0"/>
              <a:t>dunnere huid)</a:t>
            </a:r>
            <a:endParaRPr lang="nl-NL" altLang="en-US" dirty="0"/>
          </a:p>
          <a:p>
            <a:pPr eaLnBrk="1" hangingPunct="1"/>
            <a:r>
              <a:rPr lang="nl-NL" altLang="en-US" dirty="0"/>
              <a:t>Kan scherpe rode wondlijn (fissuur) zijn</a:t>
            </a:r>
          </a:p>
          <a:p>
            <a:pPr eaLnBrk="1" hangingPunct="1"/>
            <a:r>
              <a:rPr lang="nl-NL" altLang="en-US" dirty="0"/>
              <a:t>Zorgvrager kan klagen over jeuk, schijnend brandend</a:t>
            </a:r>
          </a:p>
          <a:p>
            <a:pPr eaLnBrk="1" hangingPunct="1"/>
            <a:endParaRPr lang="nl-NL" alt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573260"/>
            <a:ext cx="2857500" cy="1905000"/>
          </a:xfrm>
          <a:prstGeom prst="roundRect">
            <a:avLst/>
          </a:prstGeom>
        </p:spPr>
      </p:pic>
      <p:pic>
        <p:nvPicPr>
          <p:cNvPr id="2765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5271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Behandeling nattende huid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Meer preventieve maatregelen min 3 dgs</a:t>
            </a:r>
          </a:p>
          <a:p>
            <a:pPr eaLnBrk="1" hangingPunct="1"/>
            <a:r>
              <a:rPr lang="nl-NL" altLang="en-US"/>
              <a:t>Zinkoxide smeersel dun aanbrengen, oudere resten eerst verwijderen</a:t>
            </a:r>
          </a:p>
          <a:p>
            <a:pPr eaLnBrk="1" hangingPunct="1"/>
            <a:r>
              <a:rPr lang="nl-NL" altLang="en-US"/>
              <a:t>Eventueel antischimmelpreparaat</a:t>
            </a:r>
          </a:p>
          <a:p>
            <a:pPr eaLnBrk="1" hangingPunct="1"/>
            <a:r>
              <a:rPr lang="nl-NL" altLang="en-US"/>
              <a:t>GEEN barrière spray (hecht niet)</a:t>
            </a:r>
          </a:p>
          <a:p>
            <a:pPr eaLnBrk="1" hangingPunct="1"/>
            <a:r>
              <a:rPr lang="nl-NL" altLang="en-US"/>
              <a:t>Raadpleeg deskundige bij twijfel</a:t>
            </a:r>
          </a:p>
          <a:p>
            <a:pPr eaLnBrk="1" hangingPunct="1"/>
            <a:endParaRPr lang="nl-NL" altLang="en-US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Smetten met geïnfecteerde huid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615821"/>
            <a:ext cx="7558608" cy="3632200"/>
          </a:xfrm>
        </p:spPr>
        <p:txBody>
          <a:bodyPr/>
          <a:lstStyle/>
          <a:p>
            <a:pPr eaLnBrk="1" hangingPunct="1"/>
            <a:r>
              <a:rPr lang="nl-NL" altLang="en-US" dirty="0"/>
              <a:t>Kenmerken als bij andere vormen</a:t>
            </a:r>
          </a:p>
          <a:p>
            <a:pPr eaLnBrk="1" hangingPunct="1"/>
            <a:r>
              <a:rPr lang="nl-NL" altLang="en-US" dirty="0"/>
              <a:t>Maar ook pustels, natten, geel/groene exsudaat, randschilferingen</a:t>
            </a:r>
          </a:p>
          <a:p>
            <a:pPr eaLnBrk="1" hangingPunct="1"/>
            <a:r>
              <a:rPr lang="nl-NL" altLang="en-US" dirty="0"/>
              <a:t>Satelliet laesies</a:t>
            </a:r>
          </a:p>
          <a:p>
            <a:pPr eaLnBrk="1" hangingPunct="1"/>
            <a:r>
              <a:rPr lang="nl-NL" altLang="en-US" dirty="0"/>
              <a:t>Felrode huid</a:t>
            </a:r>
          </a:p>
          <a:p>
            <a:pPr eaLnBrk="1" hangingPunct="1"/>
            <a:r>
              <a:rPr lang="nl-NL" altLang="en-US" dirty="0"/>
              <a:t>Pus</a:t>
            </a:r>
          </a:p>
          <a:p>
            <a:pPr eaLnBrk="1" hangingPunct="1"/>
            <a:r>
              <a:rPr lang="nl-NL" altLang="en-US" dirty="0"/>
              <a:t>Korstvorming</a:t>
            </a:r>
          </a:p>
          <a:p>
            <a:pPr eaLnBrk="1" hangingPunct="1"/>
            <a:r>
              <a:rPr lang="nl-NL" altLang="en-US" dirty="0"/>
              <a:t>Onaangename geur</a:t>
            </a:r>
          </a:p>
        </p:txBody>
      </p:sp>
      <p:pic>
        <p:nvPicPr>
          <p:cNvPr id="3072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540095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3768725"/>
            <a:ext cx="1984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65625"/>
            <a:ext cx="22240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Smetten met geïnfecteerde huid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Consulteer deskundige</a:t>
            </a:r>
          </a:p>
          <a:p>
            <a:pPr eaLnBrk="1" hangingPunct="1"/>
            <a:r>
              <a:rPr lang="nl-NL" altLang="en-US"/>
              <a:t>Intensivering van preventieve maatregelen min 3 dgs</a:t>
            </a:r>
          </a:p>
          <a:p>
            <a:pPr eaLnBrk="1" hangingPunct="1"/>
            <a:r>
              <a:rPr lang="nl-NL" altLang="en-US"/>
              <a:t>1-2 dgs combinatiepreparaat zinkoxide smeersel met antischimmelpreparaat</a:t>
            </a:r>
          </a:p>
          <a:p>
            <a:pPr eaLnBrk="1" hangingPunct="1"/>
            <a:r>
              <a:rPr lang="nl-NL" altLang="en-US"/>
              <a:t>Alleen barrièreproducten ter bescherming droge huid  spray</a:t>
            </a:r>
          </a:p>
          <a:p>
            <a:pPr eaLnBrk="1" hangingPunct="1"/>
            <a:r>
              <a:rPr lang="nl-NL" altLang="en-US"/>
              <a:t>Vaste evaluatie momenten; 3,7,14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Subjectieve symptomen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581025" y="2565400"/>
            <a:ext cx="7989888" cy="3000375"/>
          </a:xfrm>
        </p:spPr>
        <p:txBody>
          <a:bodyPr rtlCol="0">
            <a:normAutofit/>
          </a:bodyPr>
          <a:lstStyle/>
          <a:p>
            <a:pPr marL="306000" indent="-306000" eaLnBrk="1" fontAlgn="auto" hangingPunct="1">
              <a:defRPr/>
            </a:pPr>
            <a:r>
              <a:rPr lang="nl-NL" altLang="nl-NL" sz="2400" dirty="0"/>
              <a:t>Pijn</a:t>
            </a:r>
          </a:p>
          <a:p>
            <a:pPr marL="306000" indent="-306000" eaLnBrk="1" fontAlgn="auto" hangingPunct="1">
              <a:defRPr/>
            </a:pPr>
            <a:r>
              <a:rPr lang="nl-NL" altLang="nl-NL" sz="2400" dirty="0"/>
              <a:t>Jeuk</a:t>
            </a:r>
          </a:p>
          <a:p>
            <a:pPr marL="306000" indent="-306000" eaLnBrk="1" fontAlgn="auto" hangingPunct="1">
              <a:defRPr/>
            </a:pPr>
            <a:r>
              <a:rPr lang="nl-NL" altLang="nl-NL" sz="2400" dirty="0"/>
              <a:t>Schrijnend/brandend gevoel</a:t>
            </a:r>
          </a:p>
          <a:p>
            <a:pPr marL="306000" indent="-306000" eaLnBrk="1" fontAlgn="auto" hangingPunct="1">
              <a:defRPr/>
            </a:pPr>
            <a:r>
              <a:rPr lang="nl-NL" altLang="nl-NL" sz="2400" dirty="0"/>
              <a:t>Onaangename geur</a:t>
            </a:r>
          </a:p>
          <a:p>
            <a:pPr marL="306000" indent="-306000" eaLnBrk="1" fontAlgn="auto" hangingPunct="1">
              <a:defRPr/>
            </a:pPr>
            <a:endParaRPr lang="nl-NL" altLang="nl-NL" dirty="0"/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nl-NL" altLang="nl-NL" dirty="0"/>
          </a:p>
          <a:p>
            <a:pPr marL="306000" indent="-306000" eaLnBrk="1" fontAlgn="auto" hangingPunct="1">
              <a:defRPr/>
            </a:pPr>
            <a:endParaRPr lang="nl-NL" altLang="nl-N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Preventieve maatregelen</a:t>
            </a:r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Voorkomen huid-op-huid:</a:t>
            </a:r>
          </a:p>
          <a:p>
            <a:pPr eaLnBrk="1" hangingPunct="1"/>
            <a:r>
              <a:rPr lang="nl-NL" altLang="en-US"/>
              <a:t>Voorkomen van overmatig transpireren</a:t>
            </a:r>
          </a:p>
          <a:p>
            <a:pPr eaLnBrk="1" hangingPunct="1"/>
            <a:r>
              <a:rPr lang="nl-NL" altLang="en-US"/>
              <a:t>Toepassen dagelijkse huidverzorging</a:t>
            </a:r>
          </a:p>
          <a:p>
            <a:pPr eaLnBrk="1" hangingPunct="1"/>
            <a:r>
              <a:rPr lang="nl-NL" altLang="en-US"/>
              <a:t>Droog houden huidplooien, deppen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Preventieve maatregelen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b="1" dirty="0"/>
              <a:t>Voorkomen huid-op-huid: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nl-NL" b="1" dirty="0"/>
          </a:p>
          <a:p>
            <a:pPr marL="306000" indent="-306000" eaLnBrk="1" fontAlgn="auto" hangingPunct="1">
              <a:defRPr/>
            </a:pPr>
            <a:r>
              <a:rPr lang="nl-NL" dirty="0"/>
              <a:t>Scheurlinnen, Engels pluksel (ruwe kant op huid)</a:t>
            </a:r>
          </a:p>
          <a:p>
            <a:pPr marL="306000" indent="-306000" eaLnBrk="1" fontAlgn="auto" hangingPunct="1">
              <a:defRPr/>
            </a:pPr>
            <a:r>
              <a:rPr lang="nl-NL" dirty="0"/>
              <a:t>Het dragen van ondersteunende kleding</a:t>
            </a:r>
            <a:br>
              <a:rPr lang="nl-NL" dirty="0"/>
            </a:br>
            <a:r>
              <a:rPr lang="nl-NL" dirty="0"/>
              <a:t>Goed sluitend, niet knellend ondergoed</a:t>
            </a:r>
            <a:br>
              <a:rPr lang="nl-NL" dirty="0"/>
            </a:br>
            <a:r>
              <a:rPr lang="nl-NL" dirty="0"/>
              <a:t>Katoenen bh; bij voorkeur eerst een katoenen hemd/</a:t>
            </a:r>
            <a:r>
              <a:rPr lang="nl-NL" dirty="0" err="1"/>
              <a:t>t-shirt</a:t>
            </a:r>
            <a:r>
              <a:rPr lang="nl-NL" dirty="0"/>
              <a:t> aantrekken dan bh.</a:t>
            </a:r>
          </a:p>
          <a:p>
            <a:pPr marL="306000" indent="-306000" eaLnBrk="1" fontAlgn="auto" hangingPunct="1">
              <a:defRPr/>
            </a:pPr>
            <a:r>
              <a:rPr lang="nl-NL" dirty="0" err="1"/>
              <a:t>suspensoir</a:t>
            </a:r>
            <a:endParaRPr lang="nl-NL" dirty="0"/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/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dirty="0"/>
              <a:t>	</a:t>
            </a:r>
          </a:p>
        </p:txBody>
      </p:sp>
      <p:pic>
        <p:nvPicPr>
          <p:cNvPr id="35844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223963"/>
            <a:ext cx="19891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Preventieve maatregelen</a:t>
            </a:r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b="1"/>
              <a:t>Voorkom overmatig transpireren door</a:t>
            </a:r>
          </a:p>
          <a:p>
            <a:pPr eaLnBrk="1" hangingPunct="1"/>
            <a:r>
              <a:rPr lang="nl-NL" altLang="nl-NL"/>
              <a:t>Ademende kleding, sokken en schoeisel</a:t>
            </a:r>
          </a:p>
          <a:p>
            <a:pPr eaLnBrk="1" hangingPunct="1"/>
            <a:r>
              <a:rPr lang="nl-NL" altLang="nl-NL"/>
              <a:t>Verlagen omgevingstemperatuur 	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Preventieve maatregelen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0363" indent="-360363" eaLnBrk="1" fontAlgn="auto" hangingPunct="1">
              <a:buFontTx/>
              <a:buNone/>
              <a:defRPr/>
            </a:pPr>
            <a:r>
              <a:rPr lang="nl-NL" altLang="nl-NL" b="1" dirty="0"/>
              <a:t>Houd de huidplooien droog:</a:t>
            </a:r>
            <a:endParaRPr lang="nl-NL" altLang="nl-NL" dirty="0"/>
          </a:p>
          <a:p>
            <a:pPr marL="360363" indent="-360363" eaLnBrk="1" fontAlgn="auto" hangingPunct="1">
              <a:defRPr/>
            </a:pPr>
            <a:r>
              <a:rPr lang="nl-NL" altLang="nl-NL" dirty="0"/>
              <a:t>Toepassing van één lokaal middel:</a:t>
            </a:r>
          </a:p>
          <a:p>
            <a:pPr marL="360363" indent="-360363" eaLnBrk="1" fontAlgn="auto" hangingPunct="1">
              <a:buFontTx/>
              <a:buNone/>
              <a:defRPr/>
            </a:pPr>
            <a:r>
              <a:rPr lang="nl-NL" altLang="nl-NL" dirty="0"/>
              <a:t>	*Zinkolie</a:t>
            </a:r>
            <a:br>
              <a:rPr lang="nl-NL" altLang="nl-NL" dirty="0"/>
            </a:br>
            <a:r>
              <a:rPr lang="nl-NL" altLang="nl-NL" dirty="0"/>
              <a:t> </a:t>
            </a:r>
            <a:r>
              <a:rPr lang="nl-NL" altLang="nl-NL" i="1" dirty="0"/>
              <a:t>DUN</a:t>
            </a:r>
            <a:r>
              <a:rPr lang="nl-NL" altLang="nl-NL" dirty="0"/>
              <a:t> aanbrengen (huid blijft zichtbaar, inkloppen)</a:t>
            </a:r>
          </a:p>
          <a:p>
            <a:pPr marL="360363" indent="-360363" eaLnBrk="1" fontAlgn="auto" hangingPunct="1">
              <a:buFontTx/>
              <a:buNone/>
              <a:defRPr/>
            </a:pPr>
            <a:r>
              <a:rPr lang="nl-NL" altLang="nl-NL" dirty="0"/>
              <a:t>	*Barrièrespray of – crème (bv. </a:t>
            </a:r>
            <a:r>
              <a:rPr lang="nl-NL" altLang="nl-NL" dirty="0" err="1"/>
              <a:t>Cavilon</a:t>
            </a:r>
            <a:r>
              <a:rPr lang="nl-NL" altLang="nl-NL" dirty="0"/>
              <a:t>)</a:t>
            </a:r>
          </a:p>
          <a:p>
            <a:pPr marL="360363" indent="-360363" eaLnBrk="1" fontAlgn="auto" hangingPunct="1">
              <a:defRPr/>
            </a:pPr>
            <a:r>
              <a:rPr lang="nl-NL" altLang="nl-NL" dirty="0"/>
              <a:t>Maak GEEN gebruik van poeders (klonten), pasta (</a:t>
            </a:r>
            <a:r>
              <a:rPr lang="nl-NL" altLang="nl-NL" dirty="0" err="1"/>
              <a:t>aanbrengen,verwijderd</a:t>
            </a:r>
            <a:r>
              <a:rPr lang="nl-NL" altLang="nl-NL" dirty="0"/>
              <a:t>, observeren lastig), föhn (uitdrogen)</a:t>
            </a:r>
          </a:p>
          <a:p>
            <a:pPr marL="360363" indent="-360363" eaLnBrk="1" fontAlgn="auto" hangingPunct="1">
              <a:defRPr/>
            </a:pPr>
            <a:r>
              <a:rPr lang="nl-NL" altLang="nl-NL" dirty="0"/>
              <a:t>Katoenen beddengoed</a:t>
            </a:r>
          </a:p>
          <a:p>
            <a:pPr marL="360363" indent="-360363" eaLnBrk="1" fontAlgn="auto" hangingPunct="1">
              <a:defRPr/>
            </a:pPr>
            <a:r>
              <a:rPr lang="nl-NL" altLang="nl-NL" dirty="0"/>
              <a:t>Absorberende kleding</a:t>
            </a:r>
          </a:p>
          <a:p>
            <a:pPr marL="360363" indent="-360363" eaLnBrk="1" fontAlgn="auto" hangingPunct="1">
              <a:defRPr/>
            </a:pPr>
            <a:r>
              <a:rPr lang="nl-NL" altLang="nl-NL" dirty="0"/>
              <a:t>Vervangen bij verzadiging, min 2 </a:t>
            </a:r>
            <a:r>
              <a:rPr lang="nl-NL" altLang="nl-NL" dirty="0" err="1"/>
              <a:t>dgs</a:t>
            </a:r>
            <a:endParaRPr lang="nl-NL" altLang="nl-NL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inhoud</a:t>
            </a:r>
          </a:p>
        </p:txBody>
      </p:sp>
      <p:sp>
        <p:nvSpPr>
          <p:cNvPr id="15363" name="Tijdelijke aanduiding voor inhoud 10"/>
          <p:cNvSpPr>
            <a:spLocks noGrp="1"/>
          </p:cNvSpPr>
          <p:nvPr>
            <p:ph idx="1"/>
          </p:nvPr>
        </p:nvSpPr>
        <p:spPr>
          <a:xfrm>
            <a:off x="768096" y="2038350"/>
            <a:ext cx="7545642" cy="4368800"/>
          </a:xfrm>
        </p:spPr>
        <p:txBody>
          <a:bodyPr>
            <a:normAutofit lnSpcReduction="10000"/>
          </a:bodyPr>
          <a:lstStyle/>
          <a:p>
            <a:r>
              <a:rPr lang="nl-NL" altLang="en-US" dirty="0"/>
              <a:t>Je kent de definitie van smetten</a:t>
            </a:r>
          </a:p>
          <a:p>
            <a:r>
              <a:rPr lang="nl-NL" altLang="en-US" dirty="0"/>
              <a:t>Je herkent de oorzaken van smetten</a:t>
            </a:r>
          </a:p>
          <a:p>
            <a:r>
              <a:rPr lang="nl-NL" altLang="en-US" dirty="0"/>
              <a:t>Je kan de verschillende vormen van smetten herkennen</a:t>
            </a:r>
          </a:p>
          <a:p>
            <a:r>
              <a:rPr lang="nl-NL" altLang="en-US" dirty="0"/>
              <a:t>Je kan de risicofactoren van smetten benoemen</a:t>
            </a:r>
          </a:p>
          <a:p>
            <a:r>
              <a:rPr lang="nl-NL" altLang="en-US" dirty="0"/>
              <a:t>Je kan de objectieve symptomen van smetten benoemen</a:t>
            </a:r>
          </a:p>
          <a:p>
            <a:r>
              <a:rPr lang="nl-NL" altLang="en-US" dirty="0"/>
              <a:t>Je kan de subjectieve symptomen van smetten benoemen</a:t>
            </a:r>
          </a:p>
          <a:p>
            <a:r>
              <a:rPr lang="nl-NL" altLang="en-US" dirty="0"/>
              <a:t>Je kan preventieve maatregelen benoemen</a:t>
            </a:r>
          </a:p>
          <a:p>
            <a:r>
              <a:rPr lang="nl-NL" altLang="en-US" dirty="0"/>
              <a:t>Je hebt de verschillende soorten behandeling gezien</a:t>
            </a:r>
          </a:p>
          <a:p>
            <a:r>
              <a:rPr lang="nl-NL" altLang="en-US" dirty="0"/>
              <a:t>Je kan </a:t>
            </a:r>
            <a:r>
              <a:rPr lang="nl-NL" altLang="en-US" dirty="0" err="1"/>
              <a:t>skintears</a:t>
            </a:r>
            <a:r>
              <a:rPr lang="nl-NL" altLang="en-US" dirty="0"/>
              <a:t> herkennen</a:t>
            </a:r>
          </a:p>
          <a:p>
            <a:r>
              <a:rPr lang="nl-NL" altLang="en-US" dirty="0"/>
              <a:t>Je weet welke acties je inzet ter preventie van </a:t>
            </a:r>
            <a:r>
              <a:rPr lang="nl-NL" altLang="en-US" dirty="0" err="1"/>
              <a:t>skintears</a:t>
            </a:r>
            <a:endParaRPr lang="nl-NL" altLang="en-US" dirty="0"/>
          </a:p>
          <a:p>
            <a:endParaRPr lang="nl-NL" altLang="en-US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34540">
            <a:off x="7449669" y="1100272"/>
            <a:ext cx="1339581" cy="1339581"/>
          </a:xfrm>
          <a:prstGeom prst="ellipse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Preventieve maatregelen</a:t>
            </a: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b="1"/>
              <a:t>Pas dagelijkse huidzorg toe:</a:t>
            </a:r>
          </a:p>
          <a:p>
            <a:pPr eaLnBrk="1" hangingPunct="1"/>
            <a:r>
              <a:rPr lang="nl-NL" altLang="nl-NL"/>
              <a:t>Dagelijks wassen en (deppend) drogen huidplooien.</a:t>
            </a:r>
          </a:p>
          <a:p>
            <a:pPr eaLnBrk="1" hangingPunct="1"/>
            <a:r>
              <a:rPr lang="nl-NL" altLang="nl-NL"/>
              <a:t>Géén of een pH-neutrale zeep, resten goed wegspoelen</a:t>
            </a:r>
          </a:p>
          <a:p>
            <a:pPr eaLnBrk="1" hangingPunct="1"/>
            <a:r>
              <a:rPr lang="nl-NL" altLang="nl-NL"/>
              <a:t>Dagelijks observatie huidplooien.</a:t>
            </a:r>
          </a:p>
          <a:p>
            <a:pPr eaLnBrk="1" hangingPunct="1"/>
            <a:r>
              <a:rPr lang="nl-NL" altLang="nl-NL"/>
              <a:t>Incontinentie: verschonen, wassen, drogen.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Behandeling</a:t>
            </a:r>
          </a:p>
        </p:txBody>
      </p:sp>
      <p:sp>
        <p:nvSpPr>
          <p:cNvPr id="43011" name="Ond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Richt zich op ‘veroorzakende’ factoren</a:t>
            </a:r>
          </a:p>
          <a:p>
            <a:pPr eaLnBrk="1" hangingPunct="1"/>
            <a:r>
              <a:rPr lang="nl-NL" altLang="nl-NL"/>
              <a:t>Informeren/adviseren</a:t>
            </a:r>
          </a:p>
          <a:p>
            <a:pPr eaLnBrk="1" hangingPunct="1"/>
            <a:r>
              <a:rPr lang="nl-NL" altLang="nl-NL"/>
              <a:t>Dagelijkse huidzorg</a:t>
            </a:r>
          </a:p>
          <a:p>
            <a:pPr eaLnBrk="1" hangingPunct="1"/>
            <a:r>
              <a:rPr lang="nl-NL" altLang="nl-NL"/>
              <a:t>Herstellen van de huid</a:t>
            </a:r>
          </a:p>
          <a:p>
            <a:pPr eaLnBrk="1" hangingPunct="1"/>
            <a:r>
              <a:rPr lang="nl-NL" altLang="nl-NL"/>
              <a:t>Behandelen van infectie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wat is dit ?</a:t>
            </a:r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Intacte huid</a:t>
            </a:r>
          </a:p>
          <a:p>
            <a:pPr eaLnBrk="1" hangingPunct="1"/>
            <a:r>
              <a:rPr lang="nl-NL" altLang="nl-NL"/>
              <a:t>Licht- tot felrode huid, iets glanzend</a:t>
            </a:r>
          </a:p>
          <a:p>
            <a:pPr eaLnBrk="1" hangingPunct="1"/>
            <a:r>
              <a:rPr lang="nl-NL" altLang="nl-NL"/>
              <a:t>Jeuk (niet altijd)</a:t>
            </a:r>
          </a:p>
          <a:p>
            <a:pPr eaLnBrk="1" hangingPunct="1"/>
            <a:r>
              <a:rPr lang="nl-NL" altLang="nl-NL"/>
              <a:t>Schrijnend/brandend gevoel (niet altijd)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>
              <a:buFontTx/>
              <a:buNone/>
            </a:pPr>
            <a:endParaRPr lang="nl-NL" altLang="nl-NL" sz="1000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 sz="1000"/>
          </a:p>
        </p:txBody>
      </p:sp>
      <p:pic>
        <p:nvPicPr>
          <p:cNvPr id="45060" name="Picture 4" descr="F:\presentatie smetten 081208\foto smetten graad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1714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F:\presentatie smetten 081208\foto smetten graag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18002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36457" y="3921273"/>
            <a:ext cx="66967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Smetten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wat is dit ?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Kapotte huid</a:t>
            </a:r>
          </a:p>
          <a:p>
            <a:pPr eaLnBrk="1" hangingPunct="1"/>
            <a:r>
              <a:rPr lang="nl-NL" altLang="nl-NL"/>
              <a:t>Witte, gele of groene verkleuring (bacteriële infectie)</a:t>
            </a:r>
          </a:p>
          <a:p>
            <a:pPr eaLnBrk="1" hangingPunct="1"/>
            <a:r>
              <a:rPr lang="nl-NL" altLang="nl-NL"/>
              <a:t>Pijnklachten</a:t>
            </a:r>
          </a:p>
          <a:p>
            <a:pPr eaLnBrk="1" hangingPunct="1"/>
            <a:r>
              <a:rPr lang="nl-NL" altLang="nl-NL"/>
              <a:t>Onaangename geur (niet altijd)</a:t>
            </a:r>
          </a:p>
          <a:p>
            <a:pPr eaLnBrk="1" hangingPunct="1"/>
            <a:r>
              <a:rPr lang="nl-NL" altLang="nl-NL"/>
              <a:t>Verhevenheid/zwelling </a:t>
            </a:r>
          </a:p>
          <a:p>
            <a:pPr eaLnBrk="1" hangingPunct="1"/>
            <a:r>
              <a:rPr lang="nl-NL" altLang="nl-NL"/>
              <a:t>Eilandjes voor de kust (candida infectie)</a:t>
            </a:r>
          </a:p>
          <a:p>
            <a:pPr eaLnBrk="1" hangingPunct="1"/>
            <a:endParaRPr lang="nl-NL" altLang="nl-NL"/>
          </a:p>
        </p:txBody>
      </p:sp>
      <p:pic>
        <p:nvPicPr>
          <p:cNvPr id="47108" name="Picture 4" descr="F:\presentatie smetten 081208\foto smetten Siep Noorman AZG fase 4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24250"/>
            <a:ext cx="2879725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79512" y="3523586"/>
            <a:ext cx="90348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Smetten, geïnfecteerd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wat is dit ?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/>
              <a:t>Kapotte huid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/>
              <a:t>Felrode huid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/>
              <a:t>Nattende huid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/>
              <a:t>Ontvelling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/>
              <a:t>Verweking van de huid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/>
              <a:t>Scherpe rode wondlijn/fissuur breuklijn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/>
              <a:t>Jeuk (niet altijd)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/>
              <a:t>Schrijnend/brandend gevoel (niet altijd)</a:t>
            </a:r>
          </a:p>
        </p:txBody>
      </p:sp>
      <p:pic>
        <p:nvPicPr>
          <p:cNvPr id="49156" name="Picture 4" descr="F:\presentatie smetten 081208\smetten fas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27213"/>
            <a:ext cx="273685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504" y="3356992"/>
            <a:ext cx="93169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Smetten nattende huid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Incontinentieletsel vs. smetten</a:t>
            </a:r>
          </a:p>
        </p:txBody>
      </p:sp>
      <p:sp>
        <p:nvSpPr>
          <p:cNvPr id="50179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/>
              <a:t>					 	</a:t>
            </a:r>
          </a:p>
        </p:txBody>
      </p:sp>
      <p:pic>
        <p:nvPicPr>
          <p:cNvPr id="50180" name="Picture 4" descr="indeli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30400"/>
            <a:ext cx="34877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090904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344988"/>
            <a:ext cx="345598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4286250" y="1930400"/>
            <a:ext cx="4546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/>
              <a:t>Incontinentieletsel=</a:t>
            </a:r>
            <a:br>
              <a:rPr lang="nl-NL" altLang="nl-NL" sz="2400"/>
            </a:br>
            <a:r>
              <a:rPr lang="nl-NL" altLang="nl-NL" sz="2400"/>
              <a:t>inwerking urine of dunne ontlasting</a:t>
            </a:r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 sz="2400"/>
              <a:t>Smetten=</a:t>
            </a:r>
            <a:br>
              <a:rPr lang="nl-NL" altLang="nl-NL" sz="2400"/>
            </a:br>
            <a:r>
              <a:rPr lang="nl-NL" altLang="nl-NL" sz="2400"/>
              <a:t>Wrijving in huidplooien, waarbij vocht een rol speelt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nl-NL" altLang="nl-NL" sz="240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9" descr="Kopi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1878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5" descr="Voch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352901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5650" y="1196975"/>
            <a:ext cx="34559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4000" dirty="0">
                <a:solidFill>
                  <a:schemeClr val="accent1"/>
                </a:solidFill>
                <a:latin typeface="+mj-lt"/>
                <a:cs typeface="Arial" charset="0"/>
              </a:rPr>
              <a:t>Vochtletsel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572000" y="4076700"/>
            <a:ext cx="43211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>
                <a:latin typeface="+mn-lt"/>
                <a:cs typeface="Arial" charset="0"/>
              </a:rPr>
              <a:t>Oppervlakkige wonden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>
                <a:latin typeface="+mn-lt"/>
                <a:cs typeface="Arial" charset="0"/>
              </a:rPr>
              <a:t>Niet op drukplekken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nl-NL" dirty="0"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12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48482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Skin </a:t>
            </a:r>
            <a:r>
              <a:rPr lang="nl-NL" dirty="0" err="1"/>
              <a:t>tears</a:t>
            </a:r>
            <a:endParaRPr lang="nl-NL" dirty="0"/>
          </a:p>
        </p:txBody>
      </p:sp>
      <p:sp>
        <p:nvSpPr>
          <p:cNvPr id="52228" name="Tijdelijke aanduiding voor inhoud 2"/>
          <p:cNvSpPr>
            <a:spLocks noGrp="1"/>
          </p:cNvSpPr>
          <p:nvPr>
            <p:ph idx="1"/>
          </p:nvPr>
        </p:nvSpPr>
        <p:spPr>
          <a:xfrm>
            <a:off x="712788" y="1989138"/>
            <a:ext cx="6091237" cy="3671887"/>
          </a:xfrm>
        </p:spPr>
        <p:txBody>
          <a:bodyPr/>
          <a:lstStyle/>
          <a:p>
            <a:pPr eaLnBrk="1" hangingPunct="1"/>
            <a:r>
              <a:rPr lang="nl-NL" altLang="en-US" sz="2400"/>
              <a:t>Scheur in de huid. </a:t>
            </a:r>
          </a:p>
          <a:p>
            <a:pPr eaLnBrk="1" hangingPunct="1"/>
            <a:r>
              <a:rPr lang="nl-NL" altLang="en-US" sz="2400"/>
              <a:t>Meestal op armen en benen van oudere volwassenen door wrijving of wrijving in combinatie met schuifkrachten. </a:t>
            </a:r>
          </a:p>
          <a:p>
            <a:pPr eaLnBrk="1" hangingPunct="1"/>
            <a:r>
              <a:rPr lang="nl-NL" altLang="en-US" sz="2400"/>
              <a:t>De bovenlaag van de huid (epidermis) komt los van de onderlaag van de huid (dermis</a:t>
            </a:r>
            <a:r>
              <a:rPr lang="nl-NL" altLang="en-US"/>
              <a:t>) </a:t>
            </a:r>
            <a:br>
              <a:rPr lang="nl-NL" altLang="en-US"/>
            </a:br>
            <a:endParaRPr lang="nl-NL" altLang="en-US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32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2" name="Picture 2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19288"/>
            <a:ext cx="34671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 descr="https://i.ytimg.com/vi/8UbDbd0fv9Q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97313"/>
            <a:ext cx="4584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Tere huid</a:t>
            </a:r>
          </a:p>
          <a:p>
            <a:pPr eaLnBrk="1" hangingPunct="1"/>
            <a:r>
              <a:rPr lang="nl-NL" altLang="nl-NL"/>
              <a:t>Medicatie</a:t>
            </a:r>
          </a:p>
          <a:p>
            <a:pPr eaLnBrk="1" hangingPunct="1"/>
            <a:r>
              <a:rPr lang="nl-NL" altLang="nl-NL"/>
              <a:t>Stoten</a:t>
            </a:r>
          </a:p>
          <a:p>
            <a:pPr eaLnBrk="1" hangingPunct="1"/>
            <a:r>
              <a:rPr lang="nl-NL" altLang="nl-NL"/>
              <a:t>Vastpakken</a:t>
            </a:r>
          </a:p>
          <a:p>
            <a:pPr eaLnBrk="1" hangingPunct="1"/>
            <a:endParaRPr lang="nl-NL" altLang="nl-NL"/>
          </a:p>
        </p:txBody>
      </p:sp>
      <p:pic>
        <p:nvPicPr>
          <p:cNvPr id="54276" name="Picture 2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60575"/>
            <a:ext cx="4038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Waarom ontstaan smetten bij ouderen?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dirty="0"/>
              <a:t>De oudere huid :</a:t>
            </a:r>
          </a:p>
          <a:p>
            <a:pPr>
              <a:defRPr/>
            </a:pPr>
            <a:r>
              <a:rPr lang="nl-NL" dirty="0"/>
              <a:t>Verslapt</a:t>
            </a:r>
          </a:p>
          <a:p>
            <a:pPr>
              <a:defRPr/>
            </a:pPr>
            <a:r>
              <a:rPr lang="nl-NL" dirty="0"/>
              <a:t>Rimpels</a:t>
            </a:r>
          </a:p>
          <a:p>
            <a:pPr>
              <a:defRPr/>
            </a:pPr>
            <a:r>
              <a:rPr lang="nl-NL" dirty="0"/>
              <a:t>Diepe groeven</a:t>
            </a:r>
          </a:p>
          <a:p>
            <a:pPr>
              <a:defRPr/>
            </a:pPr>
            <a:r>
              <a:rPr lang="nl-NL" dirty="0"/>
              <a:t>Verlies vermogen om vocht vast te houden</a:t>
            </a:r>
          </a:p>
          <a:p>
            <a:pPr>
              <a:defRPr/>
            </a:pPr>
            <a:r>
              <a:rPr lang="nl-NL" dirty="0"/>
              <a:t>Minder bloedvaten</a:t>
            </a:r>
          </a:p>
          <a:p>
            <a:pPr>
              <a:defRPr/>
            </a:pPr>
            <a:r>
              <a:rPr lang="nl-NL" dirty="0"/>
              <a:t>Tragere celdeling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sz="1100" dirty="0"/>
              <a:t>														Bron 2014 </a:t>
            </a:r>
            <a:r>
              <a:rPr lang="nl-NL" sz="1100" dirty="0" err="1"/>
              <a:t>nursing</a:t>
            </a:r>
            <a:endParaRPr lang="nl-NL" sz="1100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drie categorieën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nl-NL" dirty="0"/>
          </a:p>
          <a:p>
            <a:pPr marL="306000" indent="-306000" eaLnBrk="1" fontAlgn="auto" hangingPunct="1">
              <a:defRPr/>
            </a:pPr>
            <a:r>
              <a:rPr lang="nl-NL" dirty="0"/>
              <a:t>Categorie 1 </a:t>
            </a:r>
          </a:p>
          <a:p>
            <a:pPr marL="306000" indent="-306000" eaLnBrk="1" fontAlgn="auto" hangingPunct="1">
              <a:defRPr/>
            </a:pPr>
            <a:r>
              <a:rPr lang="nl-NL" dirty="0"/>
              <a:t>Skin </a:t>
            </a:r>
            <a:r>
              <a:rPr lang="nl-NL" dirty="0" err="1"/>
              <a:t>tears</a:t>
            </a:r>
            <a:r>
              <a:rPr lang="nl-NL" dirty="0"/>
              <a:t> zonder weefselverlies. Er is geen huid verloren gegaan, De wondranden kunnen nog tegen elkaar aangelegd worden. </a:t>
            </a:r>
          </a:p>
        </p:txBody>
      </p:sp>
      <p:pic>
        <p:nvPicPr>
          <p:cNvPr id="55300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54" y="4059373"/>
            <a:ext cx="32321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847850"/>
            <a:ext cx="7989887" cy="3630613"/>
          </a:xfrm>
        </p:spPr>
        <p:txBody>
          <a:bodyPr/>
          <a:lstStyle/>
          <a:p>
            <a:pPr eaLnBrk="1" hangingPunct="1"/>
            <a:r>
              <a:rPr lang="nl-NL" altLang="en-US"/>
              <a:t>Categorie 2 </a:t>
            </a:r>
          </a:p>
          <a:p>
            <a:pPr eaLnBrk="1" hangingPunct="1"/>
            <a:r>
              <a:rPr lang="nl-NL" altLang="en-US"/>
              <a:t>Skin tears met gedeeltelijk weefselverlies. Er is huid verloren gegaan. De wondranden sluiten niet meer aan.</a:t>
            </a:r>
          </a:p>
        </p:txBody>
      </p:sp>
      <p:pic>
        <p:nvPicPr>
          <p:cNvPr id="5632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93" y="3805238"/>
            <a:ext cx="25098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b="19199"/>
          <a:stretch>
            <a:fillRect/>
          </a:stretch>
        </p:blipFill>
        <p:spPr bwMode="auto">
          <a:xfrm>
            <a:off x="5724525" y="4249738"/>
            <a:ext cx="3035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73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Categorie 3 </a:t>
            </a:r>
          </a:p>
          <a:p>
            <a:pPr eaLnBrk="1" hangingPunct="1"/>
            <a:r>
              <a:rPr lang="nl-NL" altLang="en-US"/>
              <a:t>Skin tears waarbij de volledige epidermale (opperhuid) flap is verdwenen. De losse huid is er helemaal af.</a:t>
            </a:r>
          </a:p>
        </p:txBody>
      </p:sp>
      <p:pic>
        <p:nvPicPr>
          <p:cNvPr id="5734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304958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29113"/>
            <a:ext cx="24860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Behandeling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2133600"/>
            <a:ext cx="4062413" cy="3630613"/>
          </a:xfrm>
        </p:spPr>
        <p:txBody>
          <a:bodyPr rtlCol="0">
            <a:normAutofit fontScale="92500"/>
          </a:bodyPr>
          <a:lstStyle/>
          <a:p>
            <a:pPr marL="306000" indent="-306000" algn="ctr" eaLnBrk="1" fontAlgn="auto" hangingPunct="1">
              <a:lnSpc>
                <a:spcPct val="90000"/>
              </a:lnSpc>
              <a:buFontTx/>
              <a:buNone/>
              <a:defRPr/>
            </a:pPr>
            <a:endParaRPr lang="nl-NL" altLang="nl-NL" sz="2400" b="1" dirty="0"/>
          </a:p>
          <a:p>
            <a:pPr marL="306000" indent="-306000" eaLnBrk="1" fontAlgn="auto" hangingPunct="1">
              <a:lnSpc>
                <a:spcPct val="90000"/>
              </a:lnSpc>
              <a:defRPr/>
            </a:pPr>
            <a:r>
              <a:rPr lang="nl-NL" altLang="nl-NL" sz="2400" dirty="0"/>
              <a:t>Oorzaak achterhalen en beperken</a:t>
            </a:r>
          </a:p>
          <a:p>
            <a:pPr marL="306000" indent="-306000" eaLnBrk="1" fontAlgn="auto" hangingPunct="1">
              <a:lnSpc>
                <a:spcPct val="90000"/>
              </a:lnSpc>
              <a:defRPr/>
            </a:pPr>
            <a:r>
              <a:rPr lang="nl-NL" altLang="nl-NL" sz="2400" dirty="0"/>
              <a:t>Schoonmaken (onder de kraan)</a:t>
            </a:r>
          </a:p>
          <a:p>
            <a:pPr marL="306000" indent="-306000" eaLnBrk="1" fontAlgn="auto" hangingPunct="1">
              <a:lnSpc>
                <a:spcPct val="90000"/>
              </a:lnSpc>
              <a:defRPr/>
            </a:pPr>
            <a:r>
              <a:rPr lang="nl-NL" altLang="nl-NL" sz="2400" dirty="0"/>
              <a:t>Huid terug leggen </a:t>
            </a:r>
          </a:p>
          <a:p>
            <a:pPr marL="306000" indent="-306000" eaLnBrk="1" fontAlgn="auto" hangingPunct="1">
              <a:lnSpc>
                <a:spcPct val="90000"/>
              </a:lnSpc>
              <a:defRPr/>
            </a:pPr>
            <a:r>
              <a:rPr lang="nl-NL" altLang="nl-NL" sz="2400" dirty="0"/>
              <a:t>Afdekken met een niet verklevend verband</a:t>
            </a:r>
          </a:p>
          <a:p>
            <a:pPr marL="306000" indent="-306000" eaLnBrk="1" fontAlgn="auto" hangingPunct="1">
              <a:lnSpc>
                <a:spcPct val="90000"/>
              </a:lnSpc>
              <a:defRPr/>
            </a:pPr>
            <a:r>
              <a:rPr lang="nl-NL" altLang="nl-NL" sz="2400" dirty="0"/>
              <a:t>Huid beschermen</a:t>
            </a:r>
          </a:p>
          <a:p>
            <a:pPr marL="306000" indent="-306000" eaLnBrk="1" fontAlgn="auto" hangingPunct="1">
              <a:defRPr/>
            </a:pPr>
            <a:endParaRPr lang="nl-NL" altLang="nl-NL" dirty="0"/>
          </a:p>
        </p:txBody>
      </p:sp>
      <p:pic>
        <p:nvPicPr>
          <p:cNvPr id="58372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5"/>
          <a:stretch>
            <a:fillRect/>
          </a:stretch>
        </p:blipFill>
        <p:spPr bwMode="auto">
          <a:xfrm>
            <a:off x="5148263" y="981075"/>
            <a:ext cx="36099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456113"/>
            <a:ext cx="41798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939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976438"/>
            <a:ext cx="4362450" cy="2274887"/>
          </a:xfrm>
        </p:spPr>
      </p:pic>
      <p:pic>
        <p:nvPicPr>
          <p:cNvPr id="59397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86080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definitie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5" y="1989138"/>
            <a:ext cx="8196517" cy="44196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dirty="0"/>
              <a:t>In een (grote) huidplooi aanwezige oppervlakkige huidaandoening.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dirty="0"/>
              <a:t>Die zich kenmerkt:</a:t>
            </a:r>
          </a:p>
          <a:p>
            <a:pPr>
              <a:defRPr/>
            </a:pPr>
            <a:r>
              <a:rPr lang="nl-NL" dirty="0"/>
              <a:t>Altijd glanzend roodheid (erytheem), aan beide zijde van de plooi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dirty="0"/>
              <a:t>Daarbij kunnen ook een of enkele van de volgende verschijnselen voorkomen:</a:t>
            </a:r>
          </a:p>
          <a:p>
            <a:pPr>
              <a:defRPr/>
            </a:pPr>
            <a:r>
              <a:rPr lang="nl-NL" dirty="0"/>
              <a:t> maceratie (verweking)</a:t>
            </a:r>
          </a:p>
          <a:p>
            <a:pPr>
              <a:defRPr/>
            </a:pPr>
            <a:r>
              <a:rPr lang="nl-NL" dirty="0" err="1"/>
              <a:t>Fissuurtjes</a:t>
            </a:r>
            <a:r>
              <a:rPr lang="nl-NL" dirty="0"/>
              <a:t> (scheurtjes)</a:t>
            </a:r>
          </a:p>
          <a:p>
            <a:pPr>
              <a:defRPr/>
            </a:pPr>
            <a:r>
              <a:rPr lang="nl-NL" dirty="0"/>
              <a:t>Erosie</a:t>
            </a:r>
            <a:r>
              <a:rPr lang="nl-NL" altLang="nl-NL" dirty="0"/>
              <a:t> (dunnere huid)</a:t>
            </a:r>
            <a:endParaRPr lang="nl-NL" dirty="0"/>
          </a:p>
          <a:p>
            <a:pPr>
              <a:defRPr/>
            </a:pPr>
            <a:r>
              <a:rPr lang="nl-NL" dirty="0"/>
              <a:t>Een nattende huid of korstvorming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sz="1100" dirty="0"/>
              <a:t>														Bron V&amp;VN 2011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2921" r="6488" b="3551"/>
          <a:stretch>
            <a:fillRect/>
          </a:stretch>
        </p:blipFill>
        <p:spPr bwMode="auto">
          <a:xfrm>
            <a:off x="6228184" y="1772816"/>
            <a:ext cx="23050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Welke plekken zie je het ontstaan?</a:t>
            </a:r>
          </a:p>
        </p:txBody>
      </p:sp>
      <p:sp>
        <p:nvSpPr>
          <p:cNvPr id="19460" name="Tijdelijke aanduiding voor inhoud 4"/>
          <p:cNvSpPr>
            <a:spLocks noGrp="1"/>
          </p:cNvSpPr>
          <p:nvPr>
            <p:ph idx="1"/>
          </p:nvPr>
        </p:nvSpPr>
        <p:spPr>
          <a:xfrm>
            <a:off x="768096" y="2558255"/>
            <a:ext cx="4279007" cy="3630613"/>
          </a:xfrm>
        </p:spPr>
        <p:txBody>
          <a:bodyPr/>
          <a:lstStyle/>
          <a:p>
            <a:pPr eaLnBrk="1" hangingPunct="1"/>
            <a:r>
              <a:rPr lang="nl-NL" altLang="en-US" sz="2400" dirty="0"/>
              <a:t>Smetten letterlijk: intertrigo</a:t>
            </a:r>
          </a:p>
          <a:p>
            <a:pPr eaLnBrk="1" hangingPunct="1"/>
            <a:r>
              <a:rPr lang="nl-NL" altLang="en-US" sz="2400" dirty="0"/>
              <a:t>Grote huidplooien zijn; liezen, oksels, bilnaad, buikplooi, plooien onder de borsten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oorzaken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nl-NL" dirty="0"/>
              <a:t>Combinatie van warmte, vochtigheid en onvoldoende luchtstroom  langs de huid.</a:t>
            </a:r>
          </a:p>
          <a:p>
            <a:pPr eaLnBrk="1" hangingPunct="1">
              <a:defRPr/>
            </a:pPr>
            <a:r>
              <a:rPr lang="nl-NL" dirty="0"/>
              <a:t>Huid-huid contact in de </a:t>
            </a:r>
            <a:r>
              <a:rPr lang="nl-NL" dirty="0" err="1"/>
              <a:t>mn</a:t>
            </a:r>
            <a:r>
              <a:rPr lang="nl-NL" dirty="0"/>
              <a:t> de grote huidplooien</a:t>
            </a:r>
          </a:p>
          <a:p>
            <a:pPr eaLnBrk="1" hangingPunct="1">
              <a:defRPr/>
            </a:pPr>
            <a:r>
              <a:rPr lang="nl-NL" dirty="0"/>
              <a:t>Warmte en vocht en onvoldoende luchtcirculatie =&gt; maceratie (verweken)=&gt; verlies hoornlaag gevoeliger voor bacteriën en schimmels</a:t>
            </a:r>
          </a:p>
          <a:p>
            <a:pPr eaLnBrk="1" hangingPunct="1">
              <a:defRPr/>
            </a:pPr>
            <a:r>
              <a:rPr lang="nl-NL" dirty="0"/>
              <a:t>Vrouw zijn en ouderen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2160" y="700562"/>
            <a:ext cx="2781300" cy="16478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3 verschijningsvormen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sz="2000"/>
              <a:t>Smetten</a:t>
            </a:r>
          </a:p>
          <a:p>
            <a:pPr eaLnBrk="1" hangingPunct="1"/>
            <a:r>
              <a:rPr lang="nl-NL" altLang="en-US" sz="2000"/>
              <a:t>Smetten met nattende huid</a:t>
            </a:r>
          </a:p>
          <a:p>
            <a:pPr eaLnBrk="1" hangingPunct="1"/>
            <a:r>
              <a:rPr lang="nl-NL" altLang="en-US" sz="2000"/>
              <a:t>Smetten met geïnfecteerde huid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/>
              <a:t>Risicofactoren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1042987" y="2084833"/>
            <a:ext cx="7527925" cy="458425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Vrouwen</a:t>
            </a:r>
          </a:p>
          <a:p>
            <a:pPr eaLnBrk="1" hangingPunct="1"/>
            <a:r>
              <a:rPr lang="nl-NL" altLang="nl-NL" dirty="0"/>
              <a:t>Oudere patiënten/cliënten (64+ jaar)</a:t>
            </a:r>
          </a:p>
          <a:p>
            <a:pPr eaLnBrk="1" hangingPunct="1"/>
            <a:r>
              <a:rPr lang="nl-NL" altLang="nl-NL" dirty="0"/>
              <a:t>Obesitas</a:t>
            </a:r>
          </a:p>
          <a:p>
            <a:pPr eaLnBrk="1" hangingPunct="1"/>
            <a:r>
              <a:rPr lang="nl-NL" altLang="nl-NL" dirty="0"/>
              <a:t>Verminderde mobiliteit</a:t>
            </a:r>
          </a:p>
          <a:p>
            <a:pPr eaLnBrk="1" hangingPunct="1"/>
            <a:r>
              <a:rPr lang="nl-NL" altLang="nl-NL" dirty="0"/>
              <a:t>Verhoogde lichaamstemperatuur (koorts)</a:t>
            </a:r>
          </a:p>
          <a:p>
            <a:pPr eaLnBrk="1" hangingPunct="1"/>
            <a:r>
              <a:rPr lang="nl-NL" altLang="nl-NL" dirty="0"/>
              <a:t>Vochtige huid ten gevolge van transpireren of incontinentie</a:t>
            </a:r>
          </a:p>
          <a:p>
            <a:pPr eaLnBrk="1" hangingPunct="1"/>
            <a:r>
              <a:rPr lang="nl-NL" altLang="nl-NL" dirty="0"/>
              <a:t>Diabetes</a:t>
            </a:r>
          </a:p>
          <a:p>
            <a:pPr eaLnBrk="1" hangingPunct="1"/>
            <a:r>
              <a:rPr lang="nl-NL" altLang="nl-NL" dirty="0"/>
              <a:t>      weerstand (chemo)</a:t>
            </a:r>
          </a:p>
          <a:p>
            <a:pPr eaLnBrk="1" hangingPunct="1"/>
            <a:r>
              <a:rPr lang="nl-NL" altLang="nl-NL" dirty="0"/>
              <a:t>Beperkingen in ADL of persoonlijke </a:t>
            </a:r>
            <a:r>
              <a:rPr lang="nl-NL" altLang="nl-NL" dirty="0" err="1"/>
              <a:t>hygiene</a:t>
            </a:r>
            <a:endParaRPr lang="nl-NL" altLang="nl-NL" dirty="0"/>
          </a:p>
          <a:p>
            <a:pPr eaLnBrk="1" hangingPunct="1"/>
            <a:r>
              <a:rPr lang="nl-NL" altLang="nl-NL" dirty="0"/>
              <a:t>Eerdere smetten</a:t>
            </a:r>
          </a:p>
          <a:p>
            <a:pPr eaLnBrk="1" hangingPunct="1">
              <a:buFontTx/>
              <a:buNone/>
            </a:pPr>
            <a:endParaRPr lang="nl-NL" altLang="nl-NL" sz="1000" dirty="0"/>
          </a:p>
          <a:p>
            <a:pPr eaLnBrk="1" hangingPunct="1">
              <a:buFontTx/>
              <a:buNone/>
            </a:pPr>
            <a:endParaRPr lang="nl-NL" altLang="nl-NL" sz="1000" dirty="0"/>
          </a:p>
        </p:txBody>
      </p:sp>
      <p:sp>
        <p:nvSpPr>
          <p:cNvPr id="2" name="PIJL-OMLAAG 1"/>
          <p:cNvSpPr/>
          <p:nvPr/>
        </p:nvSpPr>
        <p:spPr>
          <a:xfrm>
            <a:off x="1403648" y="5157192"/>
            <a:ext cx="714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smetten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3501008"/>
            <a:ext cx="7200726" cy="1688530"/>
          </a:xfrm>
        </p:spPr>
        <p:txBody>
          <a:bodyPr/>
          <a:lstStyle/>
          <a:p>
            <a:pPr eaLnBrk="1" hangingPunct="1"/>
            <a:r>
              <a:rPr lang="nl-NL" altLang="en-US" dirty="0"/>
              <a:t>Licht rode huid</a:t>
            </a:r>
          </a:p>
          <a:p>
            <a:pPr eaLnBrk="1" hangingPunct="1"/>
            <a:r>
              <a:rPr lang="nl-NL" altLang="en-US" dirty="0"/>
              <a:t>Intacte huid tot een felrode, glanzende huid</a:t>
            </a:r>
          </a:p>
          <a:p>
            <a:pPr eaLnBrk="1" hangingPunct="1"/>
            <a:r>
              <a:rPr lang="nl-NL" altLang="en-US" dirty="0"/>
              <a:t>Zorgvrager kan klagen over jeuk of brandend schrijnend gevoel</a:t>
            </a:r>
          </a:p>
        </p:txBody>
      </p:sp>
      <p:pic>
        <p:nvPicPr>
          <p:cNvPr id="24580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162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843</TotalTime>
  <Words>1367</Words>
  <Application>Microsoft Office PowerPoint</Application>
  <PresentationFormat>Diavoorstelling (4:3)</PresentationFormat>
  <Paragraphs>233</Paragraphs>
  <Slides>34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Arial</vt:lpstr>
      <vt:lpstr>Calibri</vt:lpstr>
      <vt:lpstr>Times New Roman</vt:lpstr>
      <vt:lpstr>Tw Cen MT</vt:lpstr>
      <vt:lpstr>Tw Cen MT Condensed</vt:lpstr>
      <vt:lpstr>Wingdings 2</vt:lpstr>
      <vt:lpstr>Wingdings 3</vt:lpstr>
      <vt:lpstr>Integraal</vt:lpstr>
      <vt:lpstr>Smetten</vt:lpstr>
      <vt:lpstr>inhoud</vt:lpstr>
      <vt:lpstr>Waarom ontstaan smetten bij ouderen?</vt:lpstr>
      <vt:lpstr>definitie</vt:lpstr>
      <vt:lpstr>Welke plekken zie je het ontstaan?</vt:lpstr>
      <vt:lpstr>oorzaken</vt:lpstr>
      <vt:lpstr>3 verschijningsvormen</vt:lpstr>
      <vt:lpstr>Risicofactoren</vt:lpstr>
      <vt:lpstr>smetten</vt:lpstr>
      <vt:lpstr>Behandeling smetten</vt:lpstr>
      <vt:lpstr>Smetten met nattende huid</vt:lpstr>
      <vt:lpstr>Behandeling nattende huid</vt:lpstr>
      <vt:lpstr>Smetten met geïnfecteerde huid</vt:lpstr>
      <vt:lpstr>Smetten met geïnfecteerde huid</vt:lpstr>
      <vt:lpstr>Subjectieve symptomen</vt:lpstr>
      <vt:lpstr>Preventieve maatregelen</vt:lpstr>
      <vt:lpstr>Preventieve maatregelen</vt:lpstr>
      <vt:lpstr>Preventieve maatregelen</vt:lpstr>
      <vt:lpstr>Preventieve maatregelen</vt:lpstr>
      <vt:lpstr>Preventieve maatregelen</vt:lpstr>
      <vt:lpstr>Behandeling</vt:lpstr>
      <vt:lpstr>wat is dit ?</vt:lpstr>
      <vt:lpstr>wat is dit ?</vt:lpstr>
      <vt:lpstr>wat is dit ?</vt:lpstr>
      <vt:lpstr>Incontinentieletsel vs. smetten</vt:lpstr>
      <vt:lpstr>PowerPoint-presentatie</vt:lpstr>
      <vt:lpstr>Skin tears</vt:lpstr>
      <vt:lpstr>PowerPoint-presentatie</vt:lpstr>
      <vt:lpstr>PowerPoint-presentatie</vt:lpstr>
      <vt:lpstr>drie categorieën</vt:lpstr>
      <vt:lpstr>PowerPoint-presentatie</vt:lpstr>
      <vt:lpstr>PowerPoint-presentatie</vt:lpstr>
      <vt:lpstr>Behandeling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Ont-smetten</dc:title>
  <dc:creator>Karin</dc:creator>
  <cp:lastModifiedBy>Judith de Hoop - van Harten</cp:lastModifiedBy>
  <cp:revision>84</cp:revision>
  <dcterms:created xsi:type="dcterms:W3CDTF">2008-11-16T07:50:02Z</dcterms:created>
  <dcterms:modified xsi:type="dcterms:W3CDTF">2022-09-06T18:59:22Z</dcterms:modified>
</cp:coreProperties>
</file>